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76" r:id="rId12"/>
    <p:sldId id="267" r:id="rId13"/>
    <p:sldId id="271" r:id="rId14"/>
    <p:sldId id="268" r:id="rId15"/>
    <p:sldId id="269" r:id="rId16"/>
    <p:sldId id="270" r:id="rId17"/>
    <p:sldId id="272" r:id="rId18"/>
    <p:sldId id="273" r:id="rId19"/>
    <p:sldId id="274" r:id="rId20"/>
    <p:sldId id="275" r:id="rId21"/>
    <p:sldId id="277" r:id="rId22"/>
    <p:sldId id="278" r:id="rId23"/>
    <p:sldId id="279" r:id="rId24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89AF"/>
    <a:srgbClr val="C9B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09"/>
    <p:restoredTop sz="94694"/>
  </p:normalViewPr>
  <p:slideViewPr>
    <p:cSldViewPr snapToGrid="0">
      <p:cViewPr varScale="1">
        <p:scale>
          <a:sx n="121" d="100"/>
          <a:sy n="121" d="100"/>
        </p:scale>
        <p:origin x="5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1A477-9E40-52D2-F674-5088D2C00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A90465-D262-1C6E-1A66-D25B30900B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56F05-4CED-3C6C-2CB9-8FCCEE6DF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C2B739-2481-0BAC-8261-21C234F2F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BAAD9-6E26-3B17-8D7D-8D8B5E0A9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79648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A0811-19A8-2A68-18D2-6DA25E93B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BC4BFA-1137-7BAF-4DC3-A1DE5C9ED1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984BF-21A2-4802-348A-54449FFA0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B5523-6B72-F643-649A-A228A041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0B648-8488-E97A-93B1-A8799CB8C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32368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3927E7-2F9E-20F9-45FE-EA1AE29E19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A2210-B7E4-2866-DCCE-8C9CFE207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EABE0-C437-60C6-C9AF-C540609BE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62AD9-F586-8FDF-D34E-821BF9F68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C0009-6B61-6CA7-CE6D-5CDE2D34A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16820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9DAEB-8C2F-2A3F-7B71-B50CB3B61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648AC-A016-EC32-70B1-E0D31024F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9A3CBC-5155-2298-3565-5BB28BDA6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EFD47-5C11-FB9D-28B1-EFFB3F11A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CDD0B-C8CB-E4EA-74C5-89AB09AA7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84835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8A81-8676-B62E-C772-DD61A7434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A026A-29CE-ACBE-C765-A0A82A4DF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BAB6F-41F4-984E-0481-23F01A2DB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9715A-42D2-1A2F-883B-8CA23FCF1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1A17D-976E-6748-9C1D-B4E49867E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92004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DCD4A-DA57-A23B-660D-50482F13A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175B3-34A6-3A6B-2803-A0306AFF91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A2B955-ABE8-F7C6-DE71-3C6CDDF79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ADC80-2489-92D3-EF40-3B38B27D0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0C236C-F58C-1593-A9BD-ABAFD9272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AB1ACB-8667-2065-64D4-E77B52B51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37030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1021-37E6-1459-8064-44FAAC88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62992F-AFC5-139D-B3F7-A0D16751E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2248D-FCD5-77F4-16F2-64A7336E74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2032CF-FAFB-986C-3AC3-BF1AC90A4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C0A1F1-860B-1A3C-F392-89BEBC7393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AE8436-3F03-00BF-6A87-9E817494E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06F986-0BB4-DD49-E8DA-B6FC0AAB1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C9E08D-18E0-134E-087B-A0BA1E335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80172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BFC4D-BF8D-46FE-D0DE-B1FE128EC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D992C0-CB69-0934-CE54-EC478CF34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B9BC30-31BB-6934-4C8E-D593A2F6C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B5958B-8ABE-E8FB-BF7E-ADB3027BF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24208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CD15A2-3426-B266-A962-591C0623D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979850-E303-7964-1F9A-62A2DCFF8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979EAE-1E88-0537-BB36-DBC7E9854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69113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333E4-B4DA-AA1E-5CA5-DBD95EE01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4F9C1-31D1-6376-9707-B69473ED6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E7B355-2B95-5B91-BE8F-0A5ED382D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3A1036-E33F-64BA-975D-B37F5AE47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0F732B-1466-6A5D-9954-95B32CD65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C08AE6-74A2-BA28-3E72-E0763F99C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80017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DB506-0C9B-B149-BA88-4CDF7A202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E268C6-2D64-67CB-4628-96A50A59C8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346FD7-3801-7962-ECC2-051F34E60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6CAFDF-AC92-4341-5573-2E43FC2FA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227EA1-4947-B44F-874C-473CB9756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53BB54-BEAD-3B67-FA23-73414F574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90944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0B4255-3F04-8D19-CB9F-A389BD5BE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EAC2A7-1B75-9EBA-C08C-B37019BEA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DF92E-AFAF-7FA0-AD72-91AA98D73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051CF7-82C4-B547-BE74-D3FDA5196629}" type="datetimeFigureOut">
              <a:rPr lang="en-CH" smtClean="0"/>
              <a:t>29.09.22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B0FFB-9457-6C74-6555-40BA73667B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9157A-EED1-B54A-9FFE-F8B27C2105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030AB-485B-A14E-AC78-E90D8144408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8804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eoxc-apps.bd.esri.com/space/satellite-explorer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lucaNicola/satellite-explorer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eoxc-apps.bd.esri.com/space/satellite-explorer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ralucanicola.github.io/holiday-map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eoxc-apps4.bd.esri.com/five-deeps/" TargetMode="Externa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ralucanicola.github.io/ski-resort-map/" TargetMode="Externa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tjukanovt.github.io/notable-people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ralucanicola.github.io/JSAPI_demos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eoxc-demox.maps.arcgis.com/apps/instant/filtergallery/index.html?appid=2833a9ccc8e648bc9bb8383c00694acf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circle&#10;&#10;Description automatically generated">
            <a:extLst>
              <a:ext uri="{FF2B5EF4-FFF2-40B4-BE49-F238E27FC236}">
                <a16:creationId xmlns:a16="http://schemas.microsoft.com/office/drawing/2014/main" id="{235AB4A7-2482-6C41-C0E8-F267A8530D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3" b="2136"/>
          <a:stretch/>
        </p:blipFill>
        <p:spPr>
          <a:xfrm>
            <a:off x="1705253" y="347271"/>
            <a:ext cx="8563212" cy="4815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7662F3-E730-0D23-61D0-F0223913BBDF}"/>
              </a:ext>
            </a:extLst>
          </p:cNvPr>
          <p:cNvSpPr txBox="1"/>
          <p:nvPr/>
        </p:nvSpPr>
        <p:spPr>
          <a:xfrm>
            <a:off x="1524" y="5510456"/>
            <a:ext cx="12190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Raluca Nicola – Web </a:t>
            </a:r>
            <a:r>
              <a:rPr lang="en-CH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Cartographer</a:t>
            </a:r>
            <a:r>
              <a:rPr lang="en-CH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 at Esri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CF802D-6B38-E5B3-5567-52BE08730466}"/>
              </a:ext>
            </a:extLst>
          </p:cNvPr>
          <p:cNvSpPr txBox="1"/>
          <p:nvPr/>
        </p:nvSpPr>
        <p:spPr>
          <a:xfrm>
            <a:off x="0" y="6550223"/>
            <a:ext cx="12192000" cy="307777"/>
          </a:xfrm>
          <a:prstGeom prst="rect">
            <a:avLst/>
          </a:prstGeom>
          <a:solidFill>
            <a:srgbClr val="C9B2D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H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Digital Ideation, Hochschule Luzern – September 29, 2022</a:t>
            </a:r>
          </a:p>
        </p:txBody>
      </p:sp>
    </p:spTree>
    <p:extLst>
      <p:ext uri="{BB962C8B-B14F-4D97-AF65-F5344CB8AC3E}">
        <p14:creationId xmlns:p14="http://schemas.microsoft.com/office/powerpoint/2010/main" val="1849288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1CD0F4-21B3-D0E9-E4BD-96A51CEE80F0}"/>
              </a:ext>
            </a:extLst>
          </p:cNvPr>
          <p:cNvSpPr txBox="1"/>
          <p:nvPr/>
        </p:nvSpPr>
        <p:spPr>
          <a:xfrm>
            <a:off x="0" y="502162"/>
            <a:ext cx="12190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Develop, test and share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BFD0B96-7A5F-6AF8-5AAE-588F98ED085B}"/>
              </a:ext>
            </a:extLst>
          </p:cNvPr>
          <p:cNvSpPr txBox="1"/>
          <p:nvPr/>
        </p:nvSpPr>
        <p:spPr>
          <a:xfrm>
            <a:off x="2060489" y="1939326"/>
            <a:ext cx="768899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-GB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code, code, </a:t>
            </a:r>
            <a:r>
              <a:rPr lang="en-CH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🍫, </a:t>
            </a:r>
            <a:r>
              <a:rPr lang="en-GB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code</a:t>
            </a:r>
          </a:p>
          <a:p>
            <a:pPr algn="ctr" fontAlgn="base"/>
            <a:r>
              <a:rPr lang="en-GB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test, test</a:t>
            </a:r>
          </a:p>
          <a:p>
            <a:pPr algn="ctr" fontAlgn="base"/>
            <a:r>
              <a:rPr lang="en-GB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code, some more </a:t>
            </a:r>
            <a:r>
              <a:rPr lang="en-CH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🍫, </a:t>
            </a:r>
            <a:r>
              <a:rPr lang="en-GB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code, code</a:t>
            </a:r>
          </a:p>
          <a:p>
            <a:pPr algn="ctr" fontAlgn="base"/>
            <a:b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  <a:cs typeface="Arial" panose="020B0604020202020204" pitchFamily="34" charset="0"/>
              </a:rPr>
            </a:br>
            <a:r>
              <a:rPr lang="en-GB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show app to my colleagues and get feedback</a:t>
            </a:r>
          </a:p>
          <a:p>
            <a:pPr algn="ctr" fontAlgn="base"/>
            <a:r>
              <a:rPr lang="en-GB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code, </a:t>
            </a:r>
            <a:r>
              <a:rPr lang="en-CH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🍭, </a:t>
            </a:r>
            <a:r>
              <a:rPr lang="en-GB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code</a:t>
            </a:r>
          </a:p>
          <a:p>
            <a:pPr algn="ctr" fontAlgn="base"/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some more feedback</a:t>
            </a:r>
          </a:p>
          <a:p>
            <a:pPr algn="ctr" fontAlgn="base"/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</a:t>
            </a:r>
            <a:r>
              <a:rPr lang="en-GB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ome more code</a:t>
            </a:r>
          </a:p>
          <a:p>
            <a:pPr algn="ctr" fontAlgn="base"/>
            <a:b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  <a:cs typeface="Arial" panose="020B0604020202020204" pitchFamily="34" charset="0"/>
              </a:rPr>
            </a:br>
            <a:r>
              <a:rPr lang="en-GB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deploy, write blog post and share with everyone </a:t>
            </a:r>
            <a:r>
              <a:rPr lang="en-CH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  <a:cs typeface="Arial" panose="020B0604020202020204" pitchFamily="34" charset="0"/>
              </a:rPr>
              <a:t>🎉 🎊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AB9F33F-1A06-0626-A894-D62C116492EC}"/>
              </a:ext>
            </a:extLst>
          </p:cNvPr>
          <p:cNvSpPr/>
          <p:nvPr/>
        </p:nvSpPr>
        <p:spPr>
          <a:xfrm rot="5400000">
            <a:off x="6014137" y="680137"/>
            <a:ext cx="163726" cy="12192000"/>
          </a:xfrm>
          <a:prstGeom prst="rect">
            <a:avLst/>
          </a:prstGeom>
          <a:solidFill>
            <a:srgbClr val="C9B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92407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4510216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Space - satellite</a:t>
            </a:r>
            <a:r>
              <a:rPr lang="en-CH" spc="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</a:t>
            </a:r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explorer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DD9DFE-2B94-8994-926A-77D6D7BEE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986" y="980584"/>
            <a:ext cx="10212457" cy="5338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E9D053-6D1D-AE71-CDB6-2EE420D80CD8}"/>
              </a:ext>
            </a:extLst>
          </p:cNvPr>
          <p:cNvSpPr txBox="1"/>
          <p:nvPr/>
        </p:nvSpPr>
        <p:spPr>
          <a:xfrm>
            <a:off x="0" y="6313119"/>
            <a:ext cx="12192000" cy="471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geoxc-apps.bd.esri.com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/space/satellite-explorer/</a:t>
            </a:r>
            <a:endParaRPr lang="en-GB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952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4510216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Satellite</a:t>
            </a:r>
            <a:r>
              <a:rPr lang="en-CH" spc="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</a:t>
            </a:r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Explorer - idea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A25F8D-8587-EA23-55B5-C99E50C7E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8162" y="939112"/>
            <a:ext cx="4727802" cy="475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242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4510216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Satellite</a:t>
            </a:r>
            <a:r>
              <a:rPr lang="en-CH" spc="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</a:t>
            </a:r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Explorer –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5FB327-F04F-904E-0458-58B624CF3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04" y="1445716"/>
            <a:ext cx="5677929" cy="36017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9FDFAD-EE14-A5B0-B989-04EC6ADFB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568" y="1445716"/>
            <a:ext cx="5633713" cy="436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375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4510216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Satellite</a:t>
            </a:r>
            <a:r>
              <a:rPr lang="en-CH" spc="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</a:t>
            </a:r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Explorer - sketch</a:t>
            </a:r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FCA3FA75-A633-6C3B-2C14-E833C74BE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496" y="1200536"/>
            <a:ext cx="9508525" cy="534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683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4510216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Satellite</a:t>
            </a:r>
            <a:r>
              <a:rPr lang="en-CH" spc="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</a:t>
            </a:r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Explorer - sketch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B25165-DC65-B40E-973A-86BFF381216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4E4E4"/>
              </a:clrFrom>
              <a:clrTo>
                <a:srgbClr val="E4E4E4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2423" y="2368912"/>
            <a:ext cx="7772400" cy="43073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470AE3-B547-C531-63B1-D4EF67DDBE3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4E4E4"/>
              </a:clrFrom>
              <a:clrTo>
                <a:srgbClr val="E4E4E4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83378" y="1334530"/>
            <a:ext cx="3950043" cy="522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7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4510216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Satellite</a:t>
            </a:r>
            <a:r>
              <a:rPr lang="en-CH" spc="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</a:t>
            </a:r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Explorer - sketch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97DB8E-21BE-0FC2-BC5F-9324CBE5865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4E4E4"/>
              </a:clrFrom>
              <a:clrTo>
                <a:srgbClr val="E4E4E4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5726" y="2211070"/>
            <a:ext cx="5744209" cy="3571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485BB2-8683-8D52-2A54-7C89159D3C5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4E4E4"/>
              </a:clrFrom>
              <a:clrTo>
                <a:srgbClr val="E4E4E4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6000" y="2167517"/>
            <a:ext cx="5744208" cy="357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004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4510216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Satellite</a:t>
            </a:r>
            <a:r>
              <a:rPr lang="en-CH" spc="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</a:t>
            </a:r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Explorer - code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10B901-3259-DE3A-5FFE-3768E3886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24" y="875184"/>
            <a:ext cx="10704890" cy="553678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3F3CF3-F425-FFB3-4FBF-FD14912B55BA}"/>
              </a:ext>
            </a:extLst>
          </p:cNvPr>
          <p:cNvSpPr/>
          <p:nvPr/>
        </p:nvSpPr>
        <p:spPr>
          <a:xfrm>
            <a:off x="2839453" y="5250438"/>
            <a:ext cx="1203158" cy="105878"/>
          </a:xfrm>
          <a:prstGeom prst="rect">
            <a:avLst/>
          </a:prstGeom>
          <a:noFill/>
          <a:ln>
            <a:solidFill>
              <a:srgbClr val="BC89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647223-1503-288B-8E6C-08B50F96A47C}"/>
              </a:ext>
            </a:extLst>
          </p:cNvPr>
          <p:cNvSpPr/>
          <p:nvPr/>
        </p:nvSpPr>
        <p:spPr>
          <a:xfrm>
            <a:off x="2839453" y="5932227"/>
            <a:ext cx="1203158" cy="242235"/>
          </a:xfrm>
          <a:prstGeom prst="rect">
            <a:avLst/>
          </a:prstGeom>
          <a:noFill/>
          <a:ln>
            <a:solidFill>
              <a:srgbClr val="BC89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C026ED-4EC6-74AC-2792-C7B7EB1E7A42}"/>
              </a:ext>
            </a:extLst>
          </p:cNvPr>
          <p:cNvSpPr txBox="1"/>
          <p:nvPr/>
        </p:nvSpPr>
        <p:spPr>
          <a:xfrm>
            <a:off x="893986" y="6319192"/>
            <a:ext cx="9589683" cy="471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RalucaNicola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/satellite-explorer/</a:t>
            </a:r>
            <a:endParaRPr lang="en-GB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00104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4510216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Satellite</a:t>
            </a:r>
            <a:r>
              <a:rPr lang="en-CH" spc="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</a:t>
            </a:r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Explorer - demo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DD9DFE-2B94-8994-926A-77D6D7BEE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986" y="980584"/>
            <a:ext cx="10212457" cy="5338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E9D053-6D1D-AE71-CDB6-2EE420D80CD8}"/>
              </a:ext>
            </a:extLst>
          </p:cNvPr>
          <p:cNvSpPr txBox="1"/>
          <p:nvPr/>
        </p:nvSpPr>
        <p:spPr>
          <a:xfrm>
            <a:off x="0" y="6313119"/>
            <a:ext cx="12192000" cy="471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geoxc-apps.bd.esri.com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/space/satellite-explorer/</a:t>
            </a:r>
            <a:endParaRPr lang="en-GB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6470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4510216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Personal - holiday map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CB12FB-EF8D-C648-974A-A6528FFA266C}"/>
              </a:ext>
            </a:extLst>
          </p:cNvPr>
          <p:cNvSpPr txBox="1"/>
          <p:nvPr/>
        </p:nvSpPr>
        <p:spPr>
          <a:xfrm>
            <a:off x="0" y="6386076"/>
            <a:ext cx="12192000" cy="471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ralucanicola.github.io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/holiday-map/</a:t>
            </a:r>
            <a:endParaRPr lang="en-GB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venir Book" panose="02000503020000020003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2AACC1-F1A8-19F6-0D6F-8C6C19A77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044" y="1237745"/>
            <a:ext cx="9450880" cy="502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275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D08776-3700-79FF-A77B-02ACE1B39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3630" y="1748909"/>
            <a:ext cx="9266846" cy="40115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ADD0B7-F7A9-5641-746A-BD22523143DE}"/>
              </a:ext>
            </a:extLst>
          </p:cNvPr>
          <p:cNvSpPr txBox="1"/>
          <p:nvPr/>
        </p:nvSpPr>
        <p:spPr>
          <a:xfrm>
            <a:off x="0" y="502162"/>
            <a:ext cx="12190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About 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8A3621-1F7F-EA7D-894B-CC426A1D11BD}"/>
              </a:ext>
            </a:extLst>
          </p:cNvPr>
          <p:cNvSpPr txBox="1"/>
          <p:nvPr/>
        </p:nvSpPr>
        <p:spPr>
          <a:xfrm>
            <a:off x="355256" y="1324504"/>
            <a:ext cx="2832787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600" b="1" i="0" dirty="0">
                <a:solidFill>
                  <a:srgbClr val="BC89AF"/>
                </a:solidFill>
                <a:effectLst/>
                <a:latin typeface="Avenir Book" panose="02000503020000020003" pitchFamily="2" charset="0"/>
              </a:rPr>
              <a:t>Bachelor in Geography</a:t>
            </a:r>
            <a:r>
              <a:rPr lang="en-GB" sz="1600" i="0" dirty="0">
                <a:solidFill>
                  <a:srgbClr val="000000"/>
                </a:solidFill>
                <a:effectLst/>
                <a:latin typeface="Avenir Book" panose="02000503020000020003" pitchFamily="2" charset="0"/>
              </a:rPr>
              <a:t>, </a:t>
            </a:r>
            <a:r>
              <a:rPr lang="en-GB" sz="16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</a:rPr>
              <a:t>University of Bucharest</a:t>
            </a:r>
          </a:p>
          <a:p>
            <a:r>
              <a:rPr lang="en-GB" sz="16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</a:rPr>
              <a:t>Erasmus exchange, </a:t>
            </a:r>
            <a:r>
              <a:rPr lang="en-GB" sz="160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</a:rPr>
              <a:t>Lille Technical University</a:t>
            </a:r>
            <a:endParaRPr lang="en-GB" sz="16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venir Book" panose="02000503020000020003" pitchFamily="2" charset="0"/>
            </a:endParaRPr>
          </a:p>
          <a:p>
            <a:endParaRPr lang="en-GB" sz="16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venir Book" panose="02000503020000020003" pitchFamily="2" charset="0"/>
            </a:endParaRPr>
          </a:p>
          <a:p>
            <a:r>
              <a:rPr lang="en-GB" sz="1600" b="1" i="0" dirty="0">
                <a:solidFill>
                  <a:srgbClr val="BC89AF"/>
                </a:solidFill>
                <a:effectLst/>
                <a:latin typeface="Avenir Book" panose="02000503020000020003" pitchFamily="2" charset="0"/>
              </a:rPr>
              <a:t>International Master of Cartography</a:t>
            </a:r>
            <a:r>
              <a:rPr lang="en-GB" sz="16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</a:rPr>
              <a:t>, </a:t>
            </a:r>
          </a:p>
          <a:p>
            <a:r>
              <a:rPr lang="en-GB" sz="160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</a:rPr>
              <a:t>Technical Universities of Munich</a:t>
            </a:r>
            <a:r>
              <a:rPr lang="en-GB" sz="160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, Vienna and Dresden</a:t>
            </a:r>
            <a:endParaRPr lang="en-GB" sz="1600" dirty="0">
              <a:solidFill>
                <a:schemeClr val="tx1">
                  <a:lumMod val="75000"/>
                  <a:lumOff val="25000"/>
                </a:schemeClr>
              </a:solidFill>
              <a:latin typeface="Avenir Book" panose="02000503020000020003" pitchFamily="2" charset="0"/>
            </a:endParaRPr>
          </a:p>
          <a:p>
            <a:endParaRPr lang="en-GB" sz="1600" i="0" u="none" strike="noStrike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venir Book" panose="02000503020000020003" pitchFamily="2" charset="0"/>
            </a:endParaRPr>
          </a:p>
          <a:p>
            <a:r>
              <a:rPr lang="en-GB" sz="1600" b="1" i="0" dirty="0">
                <a:solidFill>
                  <a:srgbClr val="BC89AF"/>
                </a:solidFill>
                <a:effectLst/>
                <a:latin typeface="Avenir Book" panose="02000503020000020003" pitchFamily="2" charset="0"/>
              </a:rPr>
              <a:t>GIS Internship</a:t>
            </a:r>
            <a:r>
              <a:rPr lang="en-GB" sz="160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</a:rPr>
              <a:t>, Swiss National Park</a:t>
            </a:r>
            <a:endParaRPr lang="en-GB" sz="1600" u="none" strike="noStrike" dirty="0">
              <a:solidFill>
                <a:schemeClr val="tx1">
                  <a:lumMod val="75000"/>
                  <a:lumOff val="25000"/>
                </a:schemeClr>
              </a:solidFill>
              <a:latin typeface="Avenir Book" panose="02000503020000020003" pitchFamily="2" charset="0"/>
            </a:endParaRPr>
          </a:p>
          <a:p>
            <a:endParaRPr lang="en-GB" sz="1600" b="1" i="0" dirty="0">
              <a:solidFill>
                <a:srgbClr val="BC89AF"/>
              </a:solidFill>
              <a:effectLst/>
              <a:latin typeface="Avenir Book" panose="02000503020000020003" pitchFamily="2" charset="0"/>
            </a:endParaRPr>
          </a:p>
          <a:p>
            <a:r>
              <a:rPr lang="en-GB" sz="1600" b="1" i="0" dirty="0">
                <a:solidFill>
                  <a:srgbClr val="BC89AF"/>
                </a:solidFill>
                <a:effectLst/>
                <a:latin typeface="Avenir Book" panose="02000503020000020003" pitchFamily="2" charset="0"/>
              </a:rPr>
              <a:t>Teaching Assistant</a:t>
            </a:r>
            <a:r>
              <a:rPr lang="en-GB" sz="16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</a:rPr>
              <a:t>,  </a:t>
            </a:r>
            <a:r>
              <a:rPr lang="en-GB" sz="160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</a:rPr>
              <a:t>Cartography Institute ETH Zurich</a:t>
            </a:r>
          </a:p>
          <a:p>
            <a:endParaRPr lang="en-GB" sz="1600" i="0" dirty="0">
              <a:solidFill>
                <a:srgbClr val="BC89AF"/>
              </a:solidFill>
              <a:effectLst/>
              <a:latin typeface="Avenir Book" panose="02000503020000020003" pitchFamily="2" charset="0"/>
            </a:endParaRPr>
          </a:p>
          <a:p>
            <a:r>
              <a:rPr lang="en-GB" sz="1600" b="1" i="0" dirty="0">
                <a:solidFill>
                  <a:srgbClr val="BC89AF"/>
                </a:solidFill>
                <a:effectLst/>
                <a:latin typeface="Avenir Book" panose="02000503020000020003" pitchFamily="2" charset="0"/>
              </a:rPr>
              <a:t>Cartographer</a:t>
            </a:r>
            <a:r>
              <a:rPr lang="en-GB" sz="16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</a:rPr>
              <a:t>, Esri R&amp;D </a:t>
            </a:r>
            <a:r>
              <a:rPr lang="en-GB" sz="160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</a:rPr>
              <a:t>Center</a:t>
            </a:r>
            <a:r>
              <a:rPr lang="en-GB" sz="16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Book" panose="02000503020000020003" pitchFamily="2" charset="0"/>
              </a:rPr>
              <a:t> Zurich</a:t>
            </a:r>
            <a:endParaRPr lang="en-GB" sz="1600" i="0" dirty="0">
              <a:solidFill>
                <a:srgbClr val="000000"/>
              </a:solidFill>
              <a:effectLst/>
              <a:latin typeface="Avenir Book" panose="02000503020000020003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152545-0918-20BC-6368-6EFCA03123E3}"/>
              </a:ext>
            </a:extLst>
          </p:cNvPr>
          <p:cNvSpPr/>
          <p:nvPr/>
        </p:nvSpPr>
        <p:spPr>
          <a:xfrm>
            <a:off x="0" y="0"/>
            <a:ext cx="194618" cy="6858000"/>
          </a:xfrm>
          <a:prstGeom prst="rect">
            <a:avLst/>
          </a:prstGeom>
          <a:solidFill>
            <a:srgbClr val="C9B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37262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4510216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Discovery - the five deeps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ECFCDE-DFE5-5EAF-A9D6-2BFEC5FA45BB}"/>
              </a:ext>
            </a:extLst>
          </p:cNvPr>
          <p:cNvSpPr txBox="1"/>
          <p:nvPr/>
        </p:nvSpPr>
        <p:spPr>
          <a:xfrm>
            <a:off x="0" y="6386076"/>
            <a:ext cx="12192000" cy="471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https://geoxc-apps4.bd.esri.com/five-deeps/</a:t>
            </a:r>
            <a:endParaRPr lang="en-GB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venir Book" panose="02000503020000020003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1762EB-143F-FD52-939C-38DFB214C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041" y="935676"/>
            <a:ext cx="10583918" cy="54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6104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4510216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Game – ski resort map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934B0-D9D1-374A-8D49-ABE4870B3506}"/>
              </a:ext>
            </a:extLst>
          </p:cNvPr>
          <p:cNvSpPr txBox="1"/>
          <p:nvPr/>
        </p:nvSpPr>
        <p:spPr>
          <a:xfrm>
            <a:off x="0" y="6386076"/>
            <a:ext cx="12192000" cy="471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ralucanicola.github.io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/ski-resort-map/</a:t>
            </a:r>
            <a:endParaRPr lang="en-GB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venir Book" panose="02000503020000020003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DD4574-E592-6C14-0C77-AAD762515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827903"/>
            <a:ext cx="10668000" cy="567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0210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-1" y="308919"/>
            <a:ext cx="5213131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Entertainment – notable people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F4ACBB-059E-5DE0-23F4-B57D1E455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132" y="985571"/>
            <a:ext cx="10341735" cy="54706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08C96E-E389-554F-771B-B9D9E498E28A}"/>
              </a:ext>
            </a:extLst>
          </p:cNvPr>
          <p:cNvSpPr txBox="1"/>
          <p:nvPr/>
        </p:nvSpPr>
        <p:spPr>
          <a:xfrm>
            <a:off x="0" y="6386076"/>
            <a:ext cx="12192000" cy="471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tjukanovt.github.io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/notable-people</a:t>
            </a:r>
            <a:endParaRPr lang="en-GB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779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DD0D3-C849-AE56-844B-163603E59FBF}"/>
              </a:ext>
            </a:extLst>
          </p:cNvPr>
          <p:cNvSpPr txBox="1"/>
          <p:nvPr/>
        </p:nvSpPr>
        <p:spPr>
          <a:xfrm>
            <a:off x="0" y="308919"/>
            <a:ext cx="2963917" cy="518984"/>
          </a:xfrm>
          <a:prstGeom prst="rect">
            <a:avLst/>
          </a:prstGeom>
          <a:solidFill>
            <a:srgbClr val="BC89AF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CH" spc="3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Experimental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2D2C86-1971-CDCE-A911-02C44604A499}"/>
              </a:ext>
            </a:extLst>
          </p:cNvPr>
          <p:cNvSpPr txBox="1"/>
          <p:nvPr/>
        </p:nvSpPr>
        <p:spPr>
          <a:xfrm>
            <a:off x="2963917" y="6313119"/>
            <a:ext cx="6096000" cy="4719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ralucanicola.github.io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JSAPI_demos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GB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venir Book" panose="02000503020000020003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73FD80-1E36-56F3-C219-4BBDFFC35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314" y="1705415"/>
            <a:ext cx="9349040" cy="398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434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1CD0F4-21B3-D0E9-E4BD-96A51CEE80F0}"/>
              </a:ext>
            </a:extLst>
          </p:cNvPr>
          <p:cNvSpPr txBox="1"/>
          <p:nvPr/>
        </p:nvSpPr>
        <p:spPr>
          <a:xfrm>
            <a:off x="0" y="502162"/>
            <a:ext cx="12190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My daily 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99CD34-041C-9953-EBCE-A56C19A93D49}"/>
              </a:ext>
            </a:extLst>
          </p:cNvPr>
          <p:cNvSpPr txBox="1"/>
          <p:nvPr/>
        </p:nvSpPr>
        <p:spPr>
          <a:xfrm>
            <a:off x="230178" y="2020922"/>
            <a:ext cx="3954309" cy="226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Build custom web mapping prototypes and demos as part of the </a:t>
            </a:r>
            <a:r>
              <a:rPr lang="en-GB" sz="2400" dirty="0">
                <a:solidFill>
                  <a:srgbClr val="BC89AF"/>
                </a:solidFill>
                <a:latin typeface="Avenir Book" panose="02000503020000020003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Application Prototype Lab</a:t>
            </a:r>
            <a:r>
              <a:rPr lang="en-GB" sz="2400" dirty="0">
                <a:solidFill>
                  <a:srgbClr val="BC89AF"/>
                </a:solidFill>
                <a:latin typeface="Avenir Book" panose="02000503020000020003" pitchFamily="2" charset="0"/>
              </a:rPr>
              <a:t> 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team</a:t>
            </a:r>
            <a:endParaRPr lang="en-GB" sz="2400" i="0" dirty="0">
              <a:solidFill>
                <a:srgbClr val="BC89AF"/>
              </a:solidFill>
              <a:effectLst/>
              <a:latin typeface="Avenir Book" panose="02000503020000020003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CFF1CE-1341-3E96-2B8D-84567B422397}"/>
              </a:ext>
            </a:extLst>
          </p:cNvPr>
          <p:cNvSpPr/>
          <p:nvPr/>
        </p:nvSpPr>
        <p:spPr>
          <a:xfrm>
            <a:off x="-36886" y="0"/>
            <a:ext cx="169694" cy="6869671"/>
          </a:xfrm>
          <a:prstGeom prst="rect">
            <a:avLst/>
          </a:prstGeom>
          <a:solidFill>
            <a:srgbClr val="C9B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9AA7EC-7FBE-B1A6-B591-0A8E9BF3F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043" y="1715203"/>
            <a:ext cx="7772400" cy="4412360"/>
          </a:xfrm>
          <a:prstGeom prst="rect">
            <a:avLst/>
          </a:prstGeom>
        </p:spPr>
      </p:pic>
      <p:pic>
        <p:nvPicPr>
          <p:cNvPr id="1026" name="Picture 2" descr="APL">
            <a:extLst>
              <a:ext uri="{FF2B5EF4-FFF2-40B4-BE49-F238E27FC236}">
                <a16:creationId xmlns:a16="http://schemas.microsoft.com/office/drawing/2014/main" id="{2B9ABDED-155C-892E-B2BB-A1110186A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0911" y="5033841"/>
            <a:ext cx="727675" cy="705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327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1CD0F4-21B3-D0E9-E4BD-96A51CEE80F0}"/>
              </a:ext>
            </a:extLst>
          </p:cNvPr>
          <p:cNvSpPr txBox="1"/>
          <p:nvPr/>
        </p:nvSpPr>
        <p:spPr>
          <a:xfrm>
            <a:off x="0" y="502162"/>
            <a:ext cx="12190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99CD34-041C-9953-EBCE-A56C19A93D49}"/>
              </a:ext>
            </a:extLst>
          </p:cNvPr>
          <p:cNvSpPr txBox="1"/>
          <p:nvPr/>
        </p:nvSpPr>
        <p:spPr>
          <a:xfrm>
            <a:off x="0" y="2497976"/>
            <a:ext cx="12192000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ctr">
              <a:lnSpc>
                <a:spcPct val="200000"/>
              </a:lnSpc>
              <a:buFont typeface="+mj-lt"/>
              <a:buAutoNum type="arabicPeriod"/>
            </a:pP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 W00" panose="020B0503020202020204" pitchFamily="34" charset="0"/>
              </a:rPr>
              <a:t>Workflow when creating maps</a:t>
            </a:r>
          </a:p>
          <a:p>
            <a:pPr marL="457200" indent="-457200" algn="ctr">
              <a:lnSpc>
                <a:spcPct val="200000"/>
              </a:lnSpc>
              <a:buFont typeface="+mj-lt"/>
              <a:buAutoNum type="arabicPeriod"/>
            </a:pPr>
            <a:r>
              <a:rPr lang="en-GB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Next W00" panose="020B0503020202020204" pitchFamily="34" charset="0"/>
              </a:rPr>
              <a:t>Idea 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 W00" panose="020B0503020202020204" pitchFamily="34" charset="0"/>
              </a:rPr>
              <a:t>&gt; Data &gt; Design &gt; Implement &gt; Test &gt; Share</a:t>
            </a:r>
          </a:p>
          <a:p>
            <a:pPr marL="457200" indent="-457200" algn="ctr">
              <a:lnSpc>
                <a:spcPct val="200000"/>
              </a:lnSpc>
              <a:buFont typeface="+mj-lt"/>
              <a:buAutoNum type="arabicPeriod"/>
            </a:pPr>
            <a:r>
              <a:rPr lang="en-GB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venir Next W00" panose="020B0503020202020204" pitchFamily="34" charset="0"/>
              </a:rPr>
              <a:t>Examples</a:t>
            </a:r>
            <a:endParaRPr lang="en-GB" sz="2400" i="0" dirty="0">
              <a:solidFill>
                <a:srgbClr val="BC89AF"/>
              </a:solidFill>
              <a:effectLst/>
              <a:latin typeface="Avenir Next W00" panose="020B0503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CFF1CE-1341-3E96-2B8D-84567B422397}"/>
              </a:ext>
            </a:extLst>
          </p:cNvPr>
          <p:cNvSpPr/>
          <p:nvPr/>
        </p:nvSpPr>
        <p:spPr>
          <a:xfrm rot="5400000">
            <a:off x="6014137" y="680137"/>
            <a:ext cx="163726" cy="12192000"/>
          </a:xfrm>
          <a:prstGeom prst="rect">
            <a:avLst/>
          </a:prstGeom>
          <a:solidFill>
            <a:srgbClr val="C9B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22956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1CD0F4-21B3-D0E9-E4BD-96A51CEE80F0}"/>
              </a:ext>
            </a:extLst>
          </p:cNvPr>
          <p:cNvSpPr txBox="1"/>
          <p:nvPr/>
        </p:nvSpPr>
        <p:spPr>
          <a:xfrm>
            <a:off x="0" y="502162"/>
            <a:ext cx="12190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Workflow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CFF1CE-1341-3E96-2B8D-84567B422397}"/>
              </a:ext>
            </a:extLst>
          </p:cNvPr>
          <p:cNvSpPr/>
          <p:nvPr/>
        </p:nvSpPr>
        <p:spPr>
          <a:xfrm rot="5400000">
            <a:off x="6014137" y="680137"/>
            <a:ext cx="163726" cy="12192000"/>
          </a:xfrm>
          <a:prstGeom prst="rect">
            <a:avLst/>
          </a:prstGeom>
          <a:solidFill>
            <a:srgbClr val="C9B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BE8592B6-BB2C-3F33-E07F-D79BE4EB0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714" y="1148493"/>
            <a:ext cx="8995048" cy="532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498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1CD0F4-21B3-D0E9-E4BD-96A51CEE80F0}"/>
              </a:ext>
            </a:extLst>
          </p:cNvPr>
          <p:cNvSpPr txBox="1"/>
          <p:nvPr/>
        </p:nvSpPr>
        <p:spPr>
          <a:xfrm>
            <a:off x="0" y="502162"/>
            <a:ext cx="12190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Idea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362FAA-4598-47B0-7664-55F95AA21B0E}"/>
              </a:ext>
            </a:extLst>
          </p:cNvPr>
          <p:cNvSpPr txBox="1"/>
          <p:nvPr/>
        </p:nvSpPr>
        <p:spPr>
          <a:xfrm>
            <a:off x="0" y="1924673"/>
            <a:ext cx="12192000" cy="861775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lang="en-GB" sz="2400" b="1" dirty="0">
                <a:solidFill>
                  <a:srgbClr val="BC89AF"/>
                </a:solidFill>
                <a:latin typeface="Avenir Next W00" panose="020B0503020202020204" pitchFamily="34" charset="0"/>
              </a:rPr>
              <a:t>Question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E14BF6-98A2-62D3-09C6-8510BC5D9248}"/>
              </a:ext>
            </a:extLst>
          </p:cNvPr>
          <p:cNvSpPr txBox="1"/>
          <p:nvPr/>
        </p:nvSpPr>
        <p:spPr>
          <a:xfrm>
            <a:off x="0" y="2651038"/>
            <a:ext cx="12192000" cy="482606"/>
          </a:xfrm>
          <a:prstGeom prst="rect">
            <a:avLst/>
          </a:prstGeom>
          <a:solidFill>
            <a:srgbClr val="C9B2D2">
              <a:alpha val="50196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 W00" panose="020B0503020202020204" pitchFamily="34" charset="0"/>
              </a:rPr>
              <a:t>Example: where is the highest internet speed connection?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06DDEE-F8FF-A5D0-2879-5165133615ED}"/>
              </a:ext>
            </a:extLst>
          </p:cNvPr>
          <p:cNvSpPr txBox="1"/>
          <p:nvPr/>
        </p:nvSpPr>
        <p:spPr>
          <a:xfrm>
            <a:off x="0" y="3528546"/>
            <a:ext cx="12192000" cy="861775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lang="en-GB" sz="2400" b="1" dirty="0">
                <a:solidFill>
                  <a:srgbClr val="BC89AF"/>
                </a:solidFill>
                <a:latin typeface="Avenir Next W00" panose="020B0503020202020204" pitchFamily="34" charset="0"/>
              </a:rPr>
              <a:t>Inspiration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8828A4-41A5-707C-0FCE-C5E0785006F0}"/>
              </a:ext>
            </a:extLst>
          </p:cNvPr>
          <p:cNvSpPr txBox="1"/>
          <p:nvPr/>
        </p:nvSpPr>
        <p:spPr>
          <a:xfrm>
            <a:off x="0" y="4254911"/>
            <a:ext cx="12192000" cy="482606"/>
          </a:xfrm>
          <a:prstGeom prst="rect">
            <a:avLst/>
          </a:prstGeom>
          <a:solidFill>
            <a:srgbClr val="C9B2D2">
              <a:alpha val="50196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 W00" panose="020B0503020202020204" pitchFamily="34" charset="0"/>
              </a:rPr>
              <a:t>Example: a map you saw in a magazine or in a game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7524DC-1466-57ED-A921-963A50EC5293}"/>
              </a:ext>
            </a:extLst>
          </p:cNvPr>
          <p:cNvSpPr txBox="1"/>
          <p:nvPr/>
        </p:nvSpPr>
        <p:spPr>
          <a:xfrm>
            <a:off x="-1524" y="5100446"/>
            <a:ext cx="12192000" cy="861775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/>
            <a:r>
              <a:rPr lang="en-GB" sz="2400" b="1" dirty="0">
                <a:solidFill>
                  <a:srgbClr val="BC89AF"/>
                </a:solidFill>
                <a:latin typeface="Avenir Next W00" panose="020B0503020202020204" pitchFamily="34" charset="0"/>
              </a:rPr>
              <a:t>Personal curiosities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4F6533-ADA0-FD1E-1439-3D0F2BB9489C}"/>
              </a:ext>
            </a:extLst>
          </p:cNvPr>
          <p:cNvSpPr txBox="1"/>
          <p:nvPr/>
        </p:nvSpPr>
        <p:spPr>
          <a:xfrm>
            <a:off x="-1524" y="5826811"/>
            <a:ext cx="12192000" cy="482606"/>
          </a:xfrm>
          <a:prstGeom prst="rect">
            <a:avLst/>
          </a:prstGeom>
          <a:solidFill>
            <a:srgbClr val="C9B2D2">
              <a:alpha val="50196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 W00" panose="020B0503020202020204" pitchFamily="34" charset="0"/>
              </a:rPr>
              <a:t>Example: where did James Bond travel so far?</a:t>
            </a:r>
          </a:p>
        </p:txBody>
      </p:sp>
    </p:spTree>
    <p:extLst>
      <p:ext uri="{BB962C8B-B14F-4D97-AF65-F5344CB8AC3E}">
        <p14:creationId xmlns:p14="http://schemas.microsoft.com/office/powerpoint/2010/main" val="4113136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1CD0F4-21B3-D0E9-E4BD-96A51CEE80F0}"/>
              </a:ext>
            </a:extLst>
          </p:cNvPr>
          <p:cNvSpPr txBox="1"/>
          <p:nvPr/>
        </p:nvSpPr>
        <p:spPr>
          <a:xfrm>
            <a:off x="0" y="502162"/>
            <a:ext cx="12190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Data search and exploration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E14BF6-98A2-62D3-09C6-8510BC5D9248}"/>
              </a:ext>
            </a:extLst>
          </p:cNvPr>
          <p:cNvSpPr txBox="1"/>
          <p:nvPr/>
        </p:nvSpPr>
        <p:spPr>
          <a:xfrm>
            <a:off x="0" y="1843460"/>
            <a:ext cx="12192000" cy="482606"/>
          </a:xfrm>
          <a:prstGeom prst="rect">
            <a:avLst/>
          </a:prstGeom>
          <a:solidFill>
            <a:srgbClr val="C9B2D2">
              <a:alpha val="50196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 W00" panose="020B0503020202020204" pitchFamily="34" charset="0"/>
              </a:rPr>
              <a:t>Get data from open data portals/parse it from websites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8828A4-41A5-707C-0FCE-C5E0785006F0}"/>
              </a:ext>
            </a:extLst>
          </p:cNvPr>
          <p:cNvSpPr txBox="1"/>
          <p:nvPr/>
        </p:nvSpPr>
        <p:spPr>
          <a:xfrm>
            <a:off x="0" y="5145561"/>
            <a:ext cx="12192000" cy="482606"/>
          </a:xfrm>
          <a:prstGeom prst="rect">
            <a:avLst/>
          </a:prstGeom>
          <a:solidFill>
            <a:srgbClr val="C9B2D2">
              <a:alpha val="50196"/>
            </a:srgbClr>
          </a:solidFill>
        </p:spPr>
        <p:txBody>
          <a:bodyPr wrap="square" anchor="ctr">
            <a:noAutofit/>
          </a:bodyPr>
          <a:lstStyle/>
          <a:p>
            <a:pPr algn="ctr"/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 W00" panose="020B0503020202020204" pitchFamily="34" charset="0"/>
              </a:rPr>
              <a:t>Explore data in ArcGIS Pro, QGIS, Excel, R, ArcGIS Online, </a:t>
            </a:r>
            <a:r>
              <a:rPr lang="en-GB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 Next W00" panose="020B0503020202020204" pitchFamily="34" charset="0"/>
              </a:rPr>
              <a:t>Mapbox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 W00" panose="020B0503020202020204" pitchFamily="34" charset="0"/>
              </a:rPr>
              <a:t> Studio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39398D-F84A-C3E0-A32D-E2EB8D1A7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038" y="2540608"/>
            <a:ext cx="7772400" cy="221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528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1CD0F4-21B3-D0E9-E4BD-96A51CEE80F0}"/>
              </a:ext>
            </a:extLst>
          </p:cNvPr>
          <p:cNvSpPr txBox="1"/>
          <p:nvPr/>
        </p:nvSpPr>
        <p:spPr>
          <a:xfrm>
            <a:off x="0" y="502162"/>
            <a:ext cx="12190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Sketch your ideas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C988B12-CBC8-86CD-628C-B35327920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690" y="1488748"/>
            <a:ext cx="6918008" cy="517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481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1CD0F4-21B3-D0E9-E4BD-96A51CEE80F0}"/>
              </a:ext>
            </a:extLst>
          </p:cNvPr>
          <p:cNvSpPr txBox="1"/>
          <p:nvPr/>
        </p:nvSpPr>
        <p:spPr>
          <a:xfrm>
            <a:off x="0" y="502162"/>
            <a:ext cx="12190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ook" panose="02000503020000020003" pitchFamily="2" charset="0"/>
              </a:rPr>
              <a:t>Mapping libraries</a:t>
            </a:r>
          </a:p>
        </p:txBody>
      </p:sp>
      <p:sp>
        <p:nvSpPr>
          <p:cNvPr id="3" name="ArcGIS API for JavaScript">
            <a:extLst>
              <a:ext uri="{FF2B5EF4-FFF2-40B4-BE49-F238E27FC236}">
                <a16:creationId xmlns:a16="http://schemas.microsoft.com/office/drawing/2014/main" id="{BECB259D-FBC6-29D4-DC47-9FC6A02D153B}"/>
              </a:ext>
            </a:extLst>
          </p:cNvPr>
          <p:cNvSpPr txBox="1"/>
          <p:nvPr/>
        </p:nvSpPr>
        <p:spPr>
          <a:xfrm>
            <a:off x="4684357" y="2025638"/>
            <a:ext cx="294247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>
                <a:solidFill>
                  <a:srgbClr val="F55D4B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ArcGIS API for JavaScript</a:t>
            </a:r>
          </a:p>
        </p:txBody>
      </p:sp>
      <p:grpSp>
        <p:nvGrpSpPr>
          <p:cNvPr id="4" name="Google Shape;2218;p41">
            <a:extLst>
              <a:ext uri="{FF2B5EF4-FFF2-40B4-BE49-F238E27FC236}">
                <a16:creationId xmlns:a16="http://schemas.microsoft.com/office/drawing/2014/main" id="{E4076F7C-FF9D-37D8-775B-07A0D2000CAA}"/>
              </a:ext>
            </a:extLst>
          </p:cNvPr>
          <p:cNvGrpSpPr/>
          <p:nvPr/>
        </p:nvGrpSpPr>
        <p:grpSpPr>
          <a:xfrm>
            <a:off x="4293008" y="1989503"/>
            <a:ext cx="334744" cy="334744"/>
            <a:chOff x="1855667" y="1772729"/>
            <a:chExt cx="334744" cy="334744"/>
          </a:xfrm>
        </p:grpSpPr>
        <p:sp>
          <p:nvSpPr>
            <p:cNvPr id="5" name="Google Shape;2219;p41">
              <a:extLst>
                <a:ext uri="{FF2B5EF4-FFF2-40B4-BE49-F238E27FC236}">
                  <a16:creationId xmlns:a16="http://schemas.microsoft.com/office/drawing/2014/main" id="{7994FB71-9A9F-3EBD-D8FD-B4EF09672AF2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F55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7" name="Google Shape;2220;p41">
              <a:extLst>
                <a:ext uri="{FF2B5EF4-FFF2-40B4-BE49-F238E27FC236}">
                  <a16:creationId xmlns:a16="http://schemas.microsoft.com/office/drawing/2014/main" id="{62FD1207-E43A-0981-A74E-FFC443160BA7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8" name="ArcGIS API for JavaScript">
            <a:extLst>
              <a:ext uri="{FF2B5EF4-FFF2-40B4-BE49-F238E27FC236}">
                <a16:creationId xmlns:a16="http://schemas.microsoft.com/office/drawing/2014/main" id="{4FD4379B-1F1C-0470-91A5-4377C2BC4E14}"/>
              </a:ext>
            </a:extLst>
          </p:cNvPr>
          <p:cNvSpPr txBox="1"/>
          <p:nvPr/>
        </p:nvSpPr>
        <p:spPr>
          <a:xfrm>
            <a:off x="9608737" y="2165587"/>
            <a:ext cx="1661671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 err="1">
                <a:solidFill>
                  <a:srgbClr val="F55D4B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Mapbox</a:t>
            </a:r>
            <a:r>
              <a:rPr lang="en-US" dirty="0">
                <a:solidFill>
                  <a:srgbClr val="F55D4B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 GL JS</a:t>
            </a:r>
            <a:endParaRPr dirty="0">
              <a:solidFill>
                <a:srgbClr val="F55D4B">
                  <a:alpha val="74819"/>
                </a:srgbClr>
              </a:solidFill>
              <a:latin typeface="Merriweather" panose="02060503050406030704" pitchFamily="18" charset="77"/>
              <a:cs typeface="Amatic SC" pitchFamily="2" charset="-79"/>
            </a:endParaRPr>
          </a:p>
        </p:txBody>
      </p:sp>
      <p:grpSp>
        <p:nvGrpSpPr>
          <p:cNvPr id="9" name="Google Shape;2218;p41">
            <a:extLst>
              <a:ext uri="{FF2B5EF4-FFF2-40B4-BE49-F238E27FC236}">
                <a16:creationId xmlns:a16="http://schemas.microsoft.com/office/drawing/2014/main" id="{723E33BD-3A20-6266-2ADD-9CA5B9AE9905}"/>
              </a:ext>
            </a:extLst>
          </p:cNvPr>
          <p:cNvGrpSpPr/>
          <p:nvPr/>
        </p:nvGrpSpPr>
        <p:grpSpPr>
          <a:xfrm>
            <a:off x="9217388" y="2129452"/>
            <a:ext cx="334744" cy="334744"/>
            <a:chOff x="1855667" y="1772729"/>
            <a:chExt cx="334744" cy="334744"/>
          </a:xfrm>
        </p:grpSpPr>
        <p:sp>
          <p:nvSpPr>
            <p:cNvPr id="10" name="Google Shape;2219;p41">
              <a:extLst>
                <a:ext uri="{FF2B5EF4-FFF2-40B4-BE49-F238E27FC236}">
                  <a16:creationId xmlns:a16="http://schemas.microsoft.com/office/drawing/2014/main" id="{2EEB8E05-8ED7-790B-62CC-C203DE25C2CB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F55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1" name="Google Shape;2220;p41">
              <a:extLst>
                <a:ext uri="{FF2B5EF4-FFF2-40B4-BE49-F238E27FC236}">
                  <a16:creationId xmlns:a16="http://schemas.microsoft.com/office/drawing/2014/main" id="{DC5EB923-C4EB-33EB-97EC-EF242193FD45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12" name="ArcGIS API for JavaScript">
            <a:extLst>
              <a:ext uri="{FF2B5EF4-FFF2-40B4-BE49-F238E27FC236}">
                <a16:creationId xmlns:a16="http://schemas.microsoft.com/office/drawing/2014/main" id="{E45175B1-7D60-7014-A334-0C7470DA5B6F}"/>
              </a:ext>
            </a:extLst>
          </p:cNvPr>
          <p:cNvSpPr txBox="1"/>
          <p:nvPr/>
        </p:nvSpPr>
        <p:spPr>
          <a:xfrm>
            <a:off x="1991410" y="3298395"/>
            <a:ext cx="47340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>
                <a:solidFill>
                  <a:srgbClr val="2C3E50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D3</a:t>
            </a:r>
            <a:endParaRPr dirty="0">
              <a:solidFill>
                <a:srgbClr val="2C3E50">
                  <a:alpha val="74819"/>
                </a:srgbClr>
              </a:solidFill>
              <a:latin typeface="Merriweather" panose="02060503050406030704" pitchFamily="18" charset="77"/>
              <a:cs typeface="Amatic SC" pitchFamily="2" charset="-79"/>
            </a:endParaRPr>
          </a:p>
        </p:txBody>
      </p:sp>
      <p:grpSp>
        <p:nvGrpSpPr>
          <p:cNvPr id="13" name="Google Shape;2218;p41">
            <a:extLst>
              <a:ext uri="{FF2B5EF4-FFF2-40B4-BE49-F238E27FC236}">
                <a16:creationId xmlns:a16="http://schemas.microsoft.com/office/drawing/2014/main" id="{62CD5C16-2FBA-431E-A292-DB82DD70CD17}"/>
              </a:ext>
            </a:extLst>
          </p:cNvPr>
          <p:cNvGrpSpPr/>
          <p:nvPr/>
        </p:nvGrpSpPr>
        <p:grpSpPr>
          <a:xfrm>
            <a:off x="4093077" y="3123286"/>
            <a:ext cx="334744" cy="334744"/>
            <a:chOff x="1855667" y="1772729"/>
            <a:chExt cx="334744" cy="334744"/>
          </a:xfrm>
        </p:grpSpPr>
        <p:sp>
          <p:nvSpPr>
            <p:cNvPr id="14" name="Google Shape;2219;p41">
              <a:extLst>
                <a:ext uri="{FF2B5EF4-FFF2-40B4-BE49-F238E27FC236}">
                  <a16:creationId xmlns:a16="http://schemas.microsoft.com/office/drawing/2014/main" id="{C2AE586F-1231-4D00-9400-4DECD6190F95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F55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5" name="Google Shape;2220;p41">
              <a:extLst>
                <a:ext uri="{FF2B5EF4-FFF2-40B4-BE49-F238E27FC236}">
                  <a16:creationId xmlns:a16="http://schemas.microsoft.com/office/drawing/2014/main" id="{009EE089-5942-8A9C-8C53-487E108E87B1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6" name="Google Shape;2227;p41">
            <a:extLst>
              <a:ext uri="{FF2B5EF4-FFF2-40B4-BE49-F238E27FC236}">
                <a16:creationId xmlns:a16="http://schemas.microsoft.com/office/drawing/2014/main" id="{E4D9C192-BA01-0866-60F1-C6496973ACCC}"/>
              </a:ext>
            </a:extLst>
          </p:cNvPr>
          <p:cNvGrpSpPr/>
          <p:nvPr/>
        </p:nvGrpSpPr>
        <p:grpSpPr>
          <a:xfrm rot="10800000">
            <a:off x="1530732" y="3221256"/>
            <a:ext cx="473400" cy="473400"/>
            <a:chOff x="6880814" y="3576300"/>
            <a:chExt cx="473400" cy="473400"/>
          </a:xfrm>
        </p:grpSpPr>
        <p:sp>
          <p:nvSpPr>
            <p:cNvPr id="17" name="Google Shape;2228;p41">
              <a:extLst>
                <a:ext uri="{FF2B5EF4-FFF2-40B4-BE49-F238E27FC236}">
                  <a16:creationId xmlns:a16="http://schemas.microsoft.com/office/drawing/2014/main" id="{9FC04C1F-E063-D7E7-B86D-BF324EEA3B9D}"/>
                </a:ext>
              </a:extLst>
            </p:cNvPr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17A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8" name="Google Shape;2229;p41">
              <a:extLst>
                <a:ext uri="{FF2B5EF4-FFF2-40B4-BE49-F238E27FC236}">
                  <a16:creationId xmlns:a16="http://schemas.microsoft.com/office/drawing/2014/main" id="{B2DD6F71-60CE-3016-B6EA-374EF26CD37B}"/>
                </a:ext>
              </a:extLst>
            </p:cNvPr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19" name="ArcGIS API for JavaScript">
            <a:extLst>
              <a:ext uri="{FF2B5EF4-FFF2-40B4-BE49-F238E27FC236}">
                <a16:creationId xmlns:a16="http://schemas.microsoft.com/office/drawing/2014/main" id="{CC8A289E-9E90-44BF-25DF-B34F624CAF0D}"/>
              </a:ext>
            </a:extLst>
          </p:cNvPr>
          <p:cNvSpPr txBox="1"/>
          <p:nvPr/>
        </p:nvSpPr>
        <p:spPr>
          <a:xfrm>
            <a:off x="4471706" y="3154588"/>
            <a:ext cx="917878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 err="1">
                <a:solidFill>
                  <a:srgbClr val="F55D4B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deck.gl</a:t>
            </a:r>
            <a:endParaRPr dirty="0">
              <a:solidFill>
                <a:srgbClr val="F55D4B">
                  <a:alpha val="74819"/>
                </a:srgbClr>
              </a:solidFill>
              <a:latin typeface="Merriweather" panose="02060503050406030704" pitchFamily="18" charset="77"/>
              <a:cs typeface="Amatic SC" pitchFamily="2" charset="-79"/>
            </a:endParaRPr>
          </a:p>
        </p:txBody>
      </p:sp>
      <p:sp>
        <p:nvSpPr>
          <p:cNvPr id="20" name="ArcGIS API for JavaScript">
            <a:extLst>
              <a:ext uri="{FF2B5EF4-FFF2-40B4-BE49-F238E27FC236}">
                <a16:creationId xmlns:a16="http://schemas.microsoft.com/office/drawing/2014/main" id="{E5447F69-C25B-396A-2D01-A0671B8A4976}"/>
              </a:ext>
            </a:extLst>
          </p:cNvPr>
          <p:cNvSpPr txBox="1"/>
          <p:nvPr/>
        </p:nvSpPr>
        <p:spPr>
          <a:xfrm>
            <a:off x="9912487" y="3404926"/>
            <a:ext cx="1661671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 err="1">
                <a:solidFill>
                  <a:srgbClr val="2C3E50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ThreeJS</a:t>
            </a:r>
            <a:endParaRPr dirty="0">
              <a:solidFill>
                <a:srgbClr val="2C3E50">
                  <a:alpha val="74819"/>
                </a:srgbClr>
              </a:solidFill>
              <a:latin typeface="Merriweather" panose="02060503050406030704" pitchFamily="18" charset="77"/>
              <a:cs typeface="Amatic SC" pitchFamily="2" charset="-79"/>
            </a:endParaRPr>
          </a:p>
        </p:txBody>
      </p:sp>
      <p:grpSp>
        <p:nvGrpSpPr>
          <p:cNvPr id="21" name="Google Shape;2227;p41">
            <a:extLst>
              <a:ext uri="{FF2B5EF4-FFF2-40B4-BE49-F238E27FC236}">
                <a16:creationId xmlns:a16="http://schemas.microsoft.com/office/drawing/2014/main" id="{A7BC06E0-3CD5-2B5F-FD1F-877D6FB29AC7}"/>
              </a:ext>
            </a:extLst>
          </p:cNvPr>
          <p:cNvGrpSpPr/>
          <p:nvPr/>
        </p:nvGrpSpPr>
        <p:grpSpPr>
          <a:xfrm rot="10800000">
            <a:off x="9451810" y="3327787"/>
            <a:ext cx="473400" cy="473400"/>
            <a:chOff x="6880814" y="3576300"/>
            <a:chExt cx="473400" cy="473400"/>
          </a:xfrm>
        </p:grpSpPr>
        <p:sp>
          <p:nvSpPr>
            <p:cNvPr id="22" name="Google Shape;2228;p41">
              <a:extLst>
                <a:ext uri="{FF2B5EF4-FFF2-40B4-BE49-F238E27FC236}">
                  <a16:creationId xmlns:a16="http://schemas.microsoft.com/office/drawing/2014/main" id="{AFD00A3E-8CE5-DFC3-7116-D899C216810E}"/>
                </a:ext>
              </a:extLst>
            </p:cNvPr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17A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3" name="Google Shape;2229;p41">
              <a:extLst>
                <a:ext uri="{FF2B5EF4-FFF2-40B4-BE49-F238E27FC236}">
                  <a16:creationId xmlns:a16="http://schemas.microsoft.com/office/drawing/2014/main" id="{DF2BAD0A-08F8-3A93-2ABB-4D606965729D}"/>
                </a:ext>
              </a:extLst>
            </p:cNvPr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4" name="Google Shape;2218;p41">
            <a:extLst>
              <a:ext uri="{FF2B5EF4-FFF2-40B4-BE49-F238E27FC236}">
                <a16:creationId xmlns:a16="http://schemas.microsoft.com/office/drawing/2014/main" id="{995E4750-47BF-1F1F-7E76-607C1BB90773}"/>
              </a:ext>
            </a:extLst>
          </p:cNvPr>
          <p:cNvGrpSpPr/>
          <p:nvPr/>
        </p:nvGrpSpPr>
        <p:grpSpPr>
          <a:xfrm>
            <a:off x="6506053" y="3895031"/>
            <a:ext cx="334744" cy="334744"/>
            <a:chOff x="1855667" y="1772729"/>
            <a:chExt cx="334744" cy="334744"/>
          </a:xfrm>
        </p:grpSpPr>
        <p:sp>
          <p:nvSpPr>
            <p:cNvPr id="25" name="Google Shape;2219;p41">
              <a:extLst>
                <a:ext uri="{FF2B5EF4-FFF2-40B4-BE49-F238E27FC236}">
                  <a16:creationId xmlns:a16="http://schemas.microsoft.com/office/drawing/2014/main" id="{9CA30542-285C-4283-A930-E5971E5F4A62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F55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6" name="Google Shape;2220;p41">
              <a:extLst>
                <a:ext uri="{FF2B5EF4-FFF2-40B4-BE49-F238E27FC236}">
                  <a16:creationId xmlns:a16="http://schemas.microsoft.com/office/drawing/2014/main" id="{F5E1D9AB-9F60-A0B6-1C07-A1A0C5F80681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27" name="ArcGIS API for JavaScript">
            <a:extLst>
              <a:ext uri="{FF2B5EF4-FFF2-40B4-BE49-F238E27FC236}">
                <a16:creationId xmlns:a16="http://schemas.microsoft.com/office/drawing/2014/main" id="{8261FA40-733E-AB61-2D8D-046B05A74145}"/>
              </a:ext>
            </a:extLst>
          </p:cNvPr>
          <p:cNvSpPr txBox="1"/>
          <p:nvPr/>
        </p:nvSpPr>
        <p:spPr>
          <a:xfrm>
            <a:off x="6884682" y="3926333"/>
            <a:ext cx="144526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 err="1">
                <a:solidFill>
                  <a:srgbClr val="F55D4B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OpenLayers</a:t>
            </a:r>
            <a:endParaRPr dirty="0">
              <a:solidFill>
                <a:srgbClr val="F55D4B">
                  <a:alpha val="74819"/>
                </a:srgbClr>
              </a:solidFill>
              <a:latin typeface="Merriweather" panose="02060503050406030704" pitchFamily="18" charset="77"/>
              <a:cs typeface="Amatic SC" pitchFamily="2" charset="-79"/>
            </a:endParaRPr>
          </a:p>
        </p:txBody>
      </p:sp>
      <p:grpSp>
        <p:nvGrpSpPr>
          <p:cNvPr id="28" name="Google Shape;2218;p41">
            <a:extLst>
              <a:ext uri="{FF2B5EF4-FFF2-40B4-BE49-F238E27FC236}">
                <a16:creationId xmlns:a16="http://schemas.microsoft.com/office/drawing/2014/main" id="{4715AEAB-7F3A-9326-B76B-8720C193513C}"/>
              </a:ext>
            </a:extLst>
          </p:cNvPr>
          <p:cNvGrpSpPr/>
          <p:nvPr/>
        </p:nvGrpSpPr>
        <p:grpSpPr>
          <a:xfrm>
            <a:off x="7057802" y="2803699"/>
            <a:ext cx="334744" cy="334744"/>
            <a:chOff x="1855667" y="1772729"/>
            <a:chExt cx="334744" cy="334744"/>
          </a:xfrm>
        </p:grpSpPr>
        <p:sp>
          <p:nvSpPr>
            <p:cNvPr id="29" name="Google Shape;2219;p41">
              <a:extLst>
                <a:ext uri="{FF2B5EF4-FFF2-40B4-BE49-F238E27FC236}">
                  <a16:creationId xmlns:a16="http://schemas.microsoft.com/office/drawing/2014/main" id="{ABF45F86-434F-31B3-0AC4-89148B58FBC7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F55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30" name="Google Shape;2220;p41">
              <a:extLst>
                <a:ext uri="{FF2B5EF4-FFF2-40B4-BE49-F238E27FC236}">
                  <a16:creationId xmlns:a16="http://schemas.microsoft.com/office/drawing/2014/main" id="{DBCBC57F-079B-F10D-644D-B853F70B693D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31" name="ArcGIS API for JavaScript">
            <a:extLst>
              <a:ext uri="{FF2B5EF4-FFF2-40B4-BE49-F238E27FC236}">
                <a16:creationId xmlns:a16="http://schemas.microsoft.com/office/drawing/2014/main" id="{1C39B685-BED9-EB3C-B37A-EC0A3ACA3323}"/>
              </a:ext>
            </a:extLst>
          </p:cNvPr>
          <p:cNvSpPr txBox="1"/>
          <p:nvPr/>
        </p:nvSpPr>
        <p:spPr>
          <a:xfrm>
            <a:off x="7436431" y="2835001"/>
            <a:ext cx="1174358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 err="1">
                <a:solidFill>
                  <a:srgbClr val="F55D4B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CesiumJS</a:t>
            </a:r>
            <a:endParaRPr dirty="0">
              <a:solidFill>
                <a:srgbClr val="F55D4B">
                  <a:alpha val="74819"/>
                </a:srgbClr>
              </a:solidFill>
              <a:latin typeface="Merriweather" panose="02060503050406030704" pitchFamily="18" charset="77"/>
              <a:cs typeface="Amatic SC" pitchFamily="2" charset="-79"/>
            </a:endParaRPr>
          </a:p>
        </p:txBody>
      </p:sp>
      <p:grpSp>
        <p:nvGrpSpPr>
          <p:cNvPr id="32" name="Google Shape;2218;p41">
            <a:extLst>
              <a:ext uri="{FF2B5EF4-FFF2-40B4-BE49-F238E27FC236}">
                <a16:creationId xmlns:a16="http://schemas.microsoft.com/office/drawing/2014/main" id="{CBC871E8-0BE2-21EC-0BC3-A11979939FF8}"/>
              </a:ext>
            </a:extLst>
          </p:cNvPr>
          <p:cNvGrpSpPr/>
          <p:nvPr/>
        </p:nvGrpSpPr>
        <p:grpSpPr>
          <a:xfrm>
            <a:off x="622349" y="4394313"/>
            <a:ext cx="334744" cy="334744"/>
            <a:chOff x="1855667" y="1772729"/>
            <a:chExt cx="334744" cy="334744"/>
          </a:xfrm>
        </p:grpSpPr>
        <p:sp>
          <p:nvSpPr>
            <p:cNvPr id="33" name="Google Shape;2219;p41">
              <a:extLst>
                <a:ext uri="{FF2B5EF4-FFF2-40B4-BE49-F238E27FC236}">
                  <a16:creationId xmlns:a16="http://schemas.microsoft.com/office/drawing/2014/main" id="{7D7C7824-C4B0-B349-C7A6-6449E778094A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F55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34" name="Google Shape;2220;p41">
              <a:extLst>
                <a:ext uri="{FF2B5EF4-FFF2-40B4-BE49-F238E27FC236}">
                  <a16:creationId xmlns:a16="http://schemas.microsoft.com/office/drawing/2014/main" id="{3E243A96-A217-8F73-9078-1B8925D65340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35" name="ArcGIS API for JavaScript">
            <a:extLst>
              <a:ext uri="{FF2B5EF4-FFF2-40B4-BE49-F238E27FC236}">
                <a16:creationId xmlns:a16="http://schemas.microsoft.com/office/drawing/2014/main" id="{8559FA3D-46E6-42BD-A285-4D0F683C64F2}"/>
              </a:ext>
            </a:extLst>
          </p:cNvPr>
          <p:cNvSpPr txBox="1"/>
          <p:nvPr/>
        </p:nvSpPr>
        <p:spPr>
          <a:xfrm>
            <a:off x="1000978" y="4425615"/>
            <a:ext cx="5154614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>
                <a:solidFill>
                  <a:srgbClr val="F55D4B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Google Maps Platform – Maps JavaScript API</a:t>
            </a:r>
            <a:endParaRPr dirty="0">
              <a:solidFill>
                <a:srgbClr val="F55D4B">
                  <a:alpha val="74819"/>
                </a:srgbClr>
              </a:solidFill>
              <a:latin typeface="Merriweather" panose="02060503050406030704" pitchFamily="18" charset="77"/>
              <a:cs typeface="Amatic SC" pitchFamily="2" charset="-79"/>
            </a:endParaRPr>
          </a:p>
        </p:txBody>
      </p:sp>
      <p:grpSp>
        <p:nvGrpSpPr>
          <p:cNvPr id="36" name="Google Shape;2218;p41">
            <a:extLst>
              <a:ext uri="{FF2B5EF4-FFF2-40B4-BE49-F238E27FC236}">
                <a16:creationId xmlns:a16="http://schemas.microsoft.com/office/drawing/2014/main" id="{293DCFB2-FF8A-2204-9A4A-8F12143AE54C}"/>
              </a:ext>
            </a:extLst>
          </p:cNvPr>
          <p:cNvGrpSpPr/>
          <p:nvPr/>
        </p:nvGrpSpPr>
        <p:grpSpPr>
          <a:xfrm>
            <a:off x="1321753" y="1934869"/>
            <a:ext cx="334744" cy="334744"/>
            <a:chOff x="1855667" y="1772729"/>
            <a:chExt cx="334744" cy="334744"/>
          </a:xfrm>
        </p:grpSpPr>
        <p:sp>
          <p:nvSpPr>
            <p:cNvPr id="37" name="Google Shape;2219;p41">
              <a:extLst>
                <a:ext uri="{FF2B5EF4-FFF2-40B4-BE49-F238E27FC236}">
                  <a16:creationId xmlns:a16="http://schemas.microsoft.com/office/drawing/2014/main" id="{33896960-C679-5630-20B7-65E4B24CED62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F55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38" name="Google Shape;2220;p41">
              <a:extLst>
                <a:ext uri="{FF2B5EF4-FFF2-40B4-BE49-F238E27FC236}">
                  <a16:creationId xmlns:a16="http://schemas.microsoft.com/office/drawing/2014/main" id="{59E35EAF-AEC5-67C5-695F-5D931AFDFC97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39" name="ArcGIS API for JavaScript">
            <a:extLst>
              <a:ext uri="{FF2B5EF4-FFF2-40B4-BE49-F238E27FC236}">
                <a16:creationId xmlns:a16="http://schemas.microsoft.com/office/drawing/2014/main" id="{EA33603A-1C76-2B27-076E-5D2E47EA7815}"/>
              </a:ext>
            </a:extLst>
          </p:cNvPr>
          <p:cNvSpPr txBox="1"/>
          <p:nvPr/>
        </p:nvSpPr>
        <p:spPr>
          <a:xfrm>
            <a:off x="1700382" y="1966171"/>
            <a:ext cx="88261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>
                <a:solidFill>
                  <a:srgbClr val="F55D4B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Leaflet</a:t>
            </a:r>
            <a:endParaRPr dirty="0">
              <a:solidFill>
                <a:srgbClr val="F55D4B">
                  <a:alpha val="74819"/>
                </a:srgbClr>
              </a:solidFill>
              <a:latin typeface="Merriweather" panose="02060503050406030704" pitchFamily="18" charset="77"/>
              <a:cs typeface="Amatic SC" pitchFamily="2" charset="-79"/>
            </a:endParaRPr>
          </a:p>
        </p:txBody>
      </p:sp>
      <p:grpSp>
        <p:nvGrpSpPr>
          <p:cNvPr id="40" name="Google Shape;2218;p41">
            <a:extLst>
              <a:ext uri="{FF2B5EF4-FFF2-40B4-BE49-F238E27FC236}">
                <a16:creationId xmlns:a16="http://schemas.microsoft.com/office/drawing/2014/main" id="{F382E4DC-4CEF-4D4A-FD44-6DB4B58D1522}"/>
              </a:ext>
            </a:extLst>
          </p:cNvPr>
          <p:cNvGrpSpPr/>
          <p:nvPr/>
        </p:nvGrpSpPr>
        <p:grpSpPr>
          <a:xfrm>
            <a:off x="7248198" y="4782242"/>
            <a:ext cx="334744" cy="334744"/>
            <a:chOff x="1855667" y="1772729"/>
            <a:chExt cx="334744" cy="334744"/>
          </a:xfrm>
        </p:grpSpPr>
        <p:sp>
          <p:nvSpPr>
            <p:cNvPr id="41" name="Google Shape;2219;p41">
              <a:extLst>
                <a:ext uri="{FF2B5EF4-FFF2-40B4-BE49-F238E27FC236}">
                  <a16:creationId xmlns:a16="http://schemas.microsoft.com/office/drawing/2014/main" id="{9A7DD1EF-5638-ED8C-723B-3E8D3B9F0584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F55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2" name="Google Shape;2220;p41">
              <a:extLst>
                <a:ext uri="{FF2B5EF4-FFF2-40B4-BE49-F238E27FC236}">
                  <a16:creationId xmlns:a16="http://schemas.microsoft.com/office/drawing/2014/main" id="{2C8A9167-A802-8A67-AC9C-EACAE9ACBF4B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43" name="ArcGIS API for JavaScript">
            <a:extLst>
              <a:ext uri="{FF2B5EF4-FFF2-40B4-BE49-F238E27FC236}">
                <a16:creationId xmlns:a16="http://schemas.microsoft.com/office/drawing/2014/main" id="{82F5D247-F1A1-DE8D-A58D-675C944C91BC}"/>
              </a:ext>
            </a:extLst>
          </p:cNvPr>
          <p:cNvSpPr txBox="1"/>
          <p:nvPr/>
        </p:nvSpPr>
        <p:spPr>
          <a:xfrm>
            <a:off x="7626827" y="4813544"/>
            <a:ext cx="3474667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>
                <a:solidFill>
                  <a:srgbClr val="F55D4B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HERE Maps API for JavaScript</a:t>
            </a:r>
            <a:endParaRPr dirty="0">
              <a:solidFill>
                <a:srgbClr val="F55D4B">
                  <a:alpha val="74819"/>
                </a:srgbClr>
              </a:solidFill>
              <a:latin typeface="Merriweather" panose="02060503050406030704" pitchFamily="18" charset="77"/>
              <a:cs typeface="Amatic SC" pitchFamily="2" charset="-79"/>
            </a:endParaRPr>
          </a:p>
        </p:txBody>
      </p:sp>
      <p:grpSp>
        <p:nvGrpSpPr>
          <p:cNvPr id="44" name="Google Shape;2218;p41">
            <a:extLst>
              <a:ext uri="{FF2B5EF4-FFF2-40B4-BE49-F238E27FC236}">
                <a16:creationId xmlns:a16="http://schemas.microsoft.com/office/drawing/2014/main" id="{8CAD8CF3-C500-09CF-E913-5CEC6C2EE93C}"/>
              </a:ext>
            </a:extLst>
          </p:cNvPr>
          <p:cNvGrpSpPr/>
          <p:nvPr/>
        </p:nvGrpSpPr>
        <p:grpSpPr>
          <a:xfrm>
            <a:off x="4469192" y="6354475"/>
            <a:ext cx="334744" cy="334744"/>
            <a:chOff x="1855667" y="1772729"/>
            <a:chExt cx="334744" cy="334744"/>
          </a:xfrm>
        </p:grpSpPr>
        <p:sp>
          <p:nvSpPr>
            <p:cNvPr id="45" name="Google Shape;2219;p41">
              <a:extLst>
                <a:ext uri="{FF2B5EF4-FFF2-40B4-BE49-F238E27FC236}">
                  <a16:creationId xmlns:a16="http://schemas.microsoft.com/office/drawing/2014/main" id="{35408B2F-6AEF-B883-9797-3E0D2EBEEC88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F55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6" name="Google Shape;2220;p41">
              <a:extLst>
                <a:ext uri="{FF2B5EF4-FFF2-40B4-BE49-F238E27FC236}">
                  <a16:creationId xmlns:a16="http://schemas.microsoft.com/office/drawing/2014/main" id="{66AF71B3-8F34-D70B-D1C6-15DEF0054357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47" name="ArcGIS API for JavaScript">
            <a:extLst>
              <a:ext uri="{FF2B5EF4-FFF2-40B4-BE49-F238E27FC236}">
                <a16:creationId xmlns:a16="http://schemas.microsoft.com/office/drawing/2014/main" id="{8ECCE519-E99F-1D88-9663-B632706E36E3}"/>
              </a:ext>
            </a:extLst>
          </p:cNvPr>
          <p:cNvSpPr txBox="1"/>
          <p:nvPr/>
        </p:nvSpPr>
        <p:spPr>
          <a:xfrm>
            <a:off x="4847821" y="6385777"/>
            <a:ext cx="2020744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>
                <a:solidFill>
                  <a:srgbClr val="F55D4B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Mapping specific</a:t>
            </a:r>
            <a:endParaRPr dirty="0">
              <a:solidFill>
                <a:srgbClr val="F55D4B">
                  <a:alpha val="74819"/>
                </a:srgbClr>
              </a:solidFill>
              <a:latin typeface="Merriweather" panose="02060503050406030704" pitchFamily="18" charset="77"/>
              <a:cs typeface="Amatic SC" pitchFamily="2" charset="-79"/>
            </a:endParaRPr>
          </a:p>
        </p:txBody>
      </p:sp>
      <p:grpSp>
        <p:nvGrpSpPr>
          <p:cNvPr id="48" name="Google Shape;2227;p41">
            <a:extLst>
              <a:ext uri="{FF2B5EF4-FFF2-40B4-BE49-F238E27FC236}">
                <a16:creationId xmlns:a16="http://schemas.microsoft.com/office/drawing/2014/main" id="{8BC16879-A4E0-5753-4FF7-8AA0729037B5}"/>
              </a:ext>
            </a:extLst>
          </p:cNvPr>
          <p:cNvGrpSpPr/>
          <p:nvPr/>
        </p:nvGrpSpPr>
        <p:grpSpPr>
          <a:xfrm rot="10800000">
            <a:off x="67200" y="6295849"/>
            <a:ext cx="473400" cy="473400"/>
            <a:chOff x="6880814" y="3576300"/>
            <a:chExt cx="473400" cy="473400"/>
          </a:xfrm>
        </p:grpSpPr>
        <p:sp>
          <p:nvSpPr>
            <p:cNvPr id="49" name="Google Shape;2228;p41">
              <a:extLst>
                <a:ext uri="{FF2B5EF4-FFF2-40B4-BE49-F238E27FC236}">
                  <a16:creationId xmlns:a16="http://schemas.microsoft.com/office/drawing/2014/main" id="{07D7EA1D-39F3-8DA4-C98A-460E32E98B23}"/>
                </a:ext>
              </a:extLst>
            </p:cNvPr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17A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50" name="Google Shape;2229;p41">
              <a:extLst>
                <a:ext uri="{FF2B5EF4-FFF2-40B4-BE49-F238E27FC236}">
                  <a16:creationId xmlns:a16="http://schemas.microsoft.com/office/drawing/2014/main" id="{041F4FCD-2BD5-794E-B19E-5DDFDA19652D}"/>
                </a:ext>
              </a:extLst>
            </p:cNvPr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600" b="0" i="0" u="none" strike="noStrike" kern="0" cap="none" spc="0" normalizeH="0" baseline="0" noProof="0" dirty="0">
                <a:ln>
                  <a:noFill/>
                </a:ln>
                <a:solidFill>
                  <a:srgbClr val="617A86"/>
                </a:solidFill>
                <a:effectLst/>
                <a:uLnTx/>
                <a:uFillTx/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51" name="ArcGIS API for JavaScript">
            <a:extLst>
              <a:ext uri="{FF2B5EF4-FFF2-40B4-BE49-F238E27FC236}">
                <a16:creationId xmlns:a16="http://schemas.microsoft.com/office/drawing/2014/main" id="{E9289DC3-B7DE-CFBB-D648-23A8DA8953AC}"/>
              </a:ext>
            </a:extLst>
          </p:cNvPr>
          <p:cNvSpPr txBox="1"/>
          <p:nvPr/>
        </p:nvSpPr>
        <p:spPr>
          <a:xfrm>
            <a:off x="565115" y="6385777"/>
            <a:ext cx="3674586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>
                <a:solidFill>
                  <a:srgbClr val="65087D">
                    <a:alpha val="74819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>
                <a:solidFill>
                  <a:srgbClr val="2C3E50">
                    <a:alpha val="74819"/>
                  </a:srgbClr>
                </a:solidFill>
                <a:latin typeface="Merriweather" panose="02060503050406030704" pitchFamily="18" charset="77"/>
                <a:cs typeface="Amatic SC" pitchFamily="2" charset="-79"/>
              </a:rPr>
              <a:t>General visualization purpose</a:t>
            </a:r>
            <a:endParaRPr dirty="0">
              <a:solidFill>
                <a:srgbClr val="2C3E50">
                  <a:alpha val="74819"/>
                </a:srgbClr>
              </a:solidFill>
              <a:latin typeface="Merriweather" panose="02060503050406030704" pitchFamily="18" charset="77"/>
              <a:cs typeface="Amatic SC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90391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407</Words>
  <Application>Microsoft Macintosh PowerPoint</Application>
  <PresentationFormat>Widescreen</PresentationFormat>
  <Paragraphs>75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Avenir Book</vt:lpstr>
      <vt:lpstr>Avenir Next W00</vt:lpstr>
      <vt:lpstr>Calibri</vt:lpstr>
      <vt:lpstr>Calibri Light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Raluca Nicola</dc:creator>
  <cp:lastModifiedBy>Raluca Nicola</cp:lastModifiedBy>
  <cp:revision>5</cp:revision>
  <dcterms:created xsi:type="dcterms:W3CDTF">2022-09-28T14:30:45Z</dcterms:created>
  <dcterms:modified xsi:type="dcterms:W3CDTF">2022-09-29T16:39:18Z</dcterms:modified>
</cp:coreProperties>
</file>

<file path=docProps/thumbnail.jpeg>
</file>